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8" r:id="rId3"/>
    <p:sldId id="263" r:id="rId4"/>
    <p:sldId id="284" r:id="rId5"/>
    <p:sldId id="285" r:id="rId6"/>
    <p:sldId id="287" r:id="rId7"/>
    <p:sldId id="266" r:id="rId8"/>
    <p:sldId id="288" r:id="rId9"/>
    <p:sldId id="289" r:id="rId10"/>
    <p:sldId id="290" r:id="rId11"/>
    <p:sldId id="291" r:id="rId12"/>
    <p:sldId id="292" r:id="rId13"/>
    <p:sldId id="293" r:id="rId14"/>
    <p:sldId id="274" r:id="rId15"/>
    <p:sldId id="29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A07962-3B3C-4605-AFAE-2ACDE689741A}" v="26" dt="2026-03-13T15:01:18.3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075" autoAdjust="0"/>
  </p:normalViewPr>
  <p:slideViewPr>
    <p:cSldViewPr snapToGrid="0" snapToObjects="1">
      <p:cViewPr varScale="1">
        <p:scale>
          <a:sx n="75" d="100"/>
          <a:sy n="75" d="100"/>
        </p:scale>
        <p:origin x="263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9FD1CE-7EBB-45BD-AFEC-BF1902FA7B47}" type="datetimeFigureOut">
              <a:rPr lang="en-GB" smtClean="0"/>
              <a:t>24/03/2026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139233-2DF7-4AC8-8E6D-F9DBC2F60FDE}" type="slidenum">
              <a:rPr lang="en-GB" smtClean="0"/>
              <a:t>‹#›</a:t>
            </a:fld>
            <a:endParaRPr lang="en-GB"/>
          </a:p>
        </p:txBody>
      </p:sp>
    </p:spTree>
    <p:extLst>
      <p:ext uri="{BB962C8B-B14F-4D97-AF65-F5344CB8AC3E}">
        <p14:creationId xmlns:p14="http://schemas.microsoft.com/office/powerpoint/2010/main" val="281259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bbc.co.uk/bitesize/guides/zddbqp3/revision/4"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bbc.co.uk/teach/class-clips-video/articles/znkngwx"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Lesson 1: The Easter Story</a:t>
            </a:r>
          </a:p>
          <a:p>
            <a:endParaRPr lang="en-GB" dirty="0"/>
          </a:p>
          <a:p>
            <a:r>
              <a:rPr lang="en-GB" dirty="0"/>
              <a:t>Ask the children what questions do these pictures inspire?</a:t>
            </a:r>
          </a:p>
          <a:p>
            <a:endParaRPr lang="en-GB" dirty="0"/>
          </a:p>
          <a:p>
            <a:r>
              <a:rPr lang="en-GB" dirty="0"/>
              <a:t>Use the questions they ask to gauge prior knowledge of the Easter Story. </a:t>
            </a:r>
          </a:p>
          <a:p>
            <a:r>
              <a:rPr lang="en-GB" dirty="0"/>
              <a:t>Can the children remember any of the special language for parts of the Easter Story? </a:t>
            </a:r>
          </a:p>
          <a:p>
            <a:r>
              <a:rPr lang="en-GB" dirty="0"/>
              <a:t>Work with the children to build working definitions of key terms (resurrection, crucifixion, salvation, forgiveness).</a:t>
            </a:r>
          </a:p>
          <a:p>
            <a:endParaRPr lang="en-GB" dirty="0"/>
          </a:p>
          <a:p>
            <a:r>
              <a:rPr lang="en-GB" dirty="0"/>
              <a:t>Look at different theological accounts of the Easter Story – these are like witness statements taken when police investigate a crime… The four apostles each tell the story…</a:t>
            </a:r>
          </a:p>
          <a:p>
            <a:endParaRPr lang="en-GB" dirty="0"/>
          </a:p>
          <a:p>
            <a:r>
              <a:rPr lang="en-GB" sz="1200" b="1" i="0" kern="1200" dirty="0">
                <a:solidFill>
                  <a:schemeClr val="tx1"/>
                </a:solidFill>
                <a:effectLst/>
                <a:latin typeface="+mn-lt"/>
                <a:ea typeface="+mn-ea"/>
                <a:cs typeface="+mn-cs"/>
              </a:rPr>
              <a:t>Matthew 20:19</a:t>
            </a:r>
            <a:r>
              <a:rPr lang="en-GB" sz="1200" b="0" i="0" kern="1200" dirty="0">
                <a:solidFill>
                  <a:schemeClr val="tx1"/>
                </a:solidFill>
                <a:effectLst/>
                <a:latin typeface="+mn-lt"/>
                <a:ea typeface="+mn-ea"/>
                <a:cs typeface="+mn-cs"/>
              </a:rPr>
              <a:t> – Predicts Jesus will be crucified and raised on the third day.</a:t>
            </a:r>
          </a:p>
          <a:p>
            <a:r>
              <a:rPr lang="en-GB" sz="1200" b="1" i="0" kern="1200" dirty="0">
                <a:solidFill>
                  <a:schemeClr val="tx1"/>
                </a:solidFill>
                <a:effectLst/>
                <a:latin typeface="+mn-lt"/>
                <a:ea typeface="+mn-ea"/>
                <a:cs typeface="+mn-cs"/>
              </a:rPr>
              <a:t>John 20:18</a:t>
            </a:r>
            <a:r>
              <a:rPr lang="en-GB" sz="1200" b="0" i="0" kern="1200" dirty="0">
                <a:solidFill>
                  <a:schemeClr val="tx1"/>
                </a:solidFill>
                <a:effectLst/>
                <a:latin typeface="+mn-lt"/>
                <a:ea typeface="+mn-ea"/>
                <a:cs typeface="+mn-cs"/>
              </a:rPr>
              <a:t> – Mary Magdalene tells the disciples she has seen the risen Lord.</a:t>
            </a:r>
          </a:p>
          <a:p>
            <a:r>
              <a:rPr lang="en-GB" sz="1200" b="1" i="0" kern="1200" dirty="0">
                <a:solidFill>
                  <a:schemeClr val="tx1"/>
                </a:solidFill>
                <a:effectLst/>
                <a:latin typeface="+mn-lt"/>
                <a:ea typeface="+mn-ea"/>
                <a:cs typeface="+mn-cs"/>
              </a:rPr>
              <a:t>Luke 24:5–6</a:t>
            </a:r>
            <a:r>
              <a:rPr lang="en-GB" sz="1200" b="0" i="0" kern="1200" dirty="0">
                <a:solidFill>
                  <a:schemeClr val="tx1"/>
                </a:solidFill>
                <a:effectLst/>
                <a:latin typeface="+mn-lt"/>
                <a:ea typeface="+mn-ea"/>
                <a:cs typeface="+mn-cs"/>
              </a:rPr>
              <a:t> – Angels inform the women at the tomb that Jesus is not there, but has risen.</a:t>
            </a:r>
          </a:p>
          <a:p>
            <a:r>
              <a:rPr lang="en-GB" sz="1200" b="1" i="0" kern="1200" dirty="0">
                <a:solidFill>
                  <a:schemeClr val="tx1"/>
                </a:solidFill>
                <a:effectLst/>
                <a:latin typeface="+mn-lt"/>
                <a:ea typeface="+mn-ea"/>
                <a:cs typeface="+mn-cs"/>
              </a:rPr>
              <a:t>Mark 16:6</a:t>
            </a:r>
            <a:r>
              <a:rPr lang="en-GB" sz="1200" b="0" i="0" kern="1200" dirty="0">
                <a:solidFill>
                  <a:schemeClr val="tx1"/>
                </a:solidFill>
                <a:effectLst/>
                <a:latin typeface="+mn-lt"/>
                <a:ea typeface="+mn-ea"/>
                <a:cs typeface="+mn-cs"/>
              </a:rPr>
              <a:t> – A young man at the tomb declares Jesus has risen and shows the empty place.</a:t>
            </a:r>
          </a:p>
          <a:p>
            <a:r>
              <a:rPr lang="en-GB" sz="1200" b="1" i="0" kern="1200" dirty="0">
                <a:solidFill>
                  <a:schemeClr val="tx1"/>
                </a:solidFill>
                <a:effectLst/>
                <a:latin typeface="+mn-lt"/>
                <a:ea typeface="+mn-ea"/>
                <a:cs typeface="+mn-cs"/>
              </a:rPr>
              <a:t>Matthew 28:6</a:t>
            </a:r>
            <a:r>
              <a:rPr lang="en-GB" sz="1200" b="0" i="0" kern="1200" dirty="0">
                <a:solidFill>
                  <a:schemeClr val="tx1"/>
                </a:solidFill>
                <a:effectLst/>
                <a:latin typeface="+mn-lt"/>
                <a:ea typeface="+mn-ea"/>
                <a:cs typeface="+mn-cs"/>
              </a:rPr>
              <a:t> – Angels tell the women that Jesus has risen, just as he said.</a:t>
            </a:r>
          </a:p>
          <a:p>
            <a:r>
              <a:rPr lang="en-GB" sz="1200" b="1" i="0" kern="1200" dirty="0">
                <a:solidFill>
                  <a:schemeClr val="tx1"/>
                </a:solidFill>
                <a:effectLst/>
                <a:latin typeface="+mn-lt"/>
                <a:ea typeface="+mn-ea"/>
                <a:cs typeface="+mn-cs"/>
              </a:rPr>
              <a:t>John 11:25</a:t>
            </a:r>
            <a:r>
              <a:rPr lang="en-GB" sz="1200" b="0" i="0" kern="1200" dirty="0">
                <a:solidFill>
                  <a:schemeClr val="tx1"/>
                </a:solidFill>
                <a:effectLst/>
                <a:latin typeface="+mn-lt"/>
                <a:ea typeface="+mn-ea"/>
                <a:cs typeface="+mn-cs"/>
              </a:rPr>
              <a:t> – Jesus declares himself to be the resurrection and the life.</a:t>
            </a:r>
          </a:p>
          <a:p>
            <a:r>
              <a:rPr lang="en-GB" sz="1200" b="1" i="0" kern="1200" dirty="0">
                <a:solidFill>
                  <a:schemeClr val="tx1"/>
                </a:solidFill>
                <a:effectLst/>
                <a:latin typeface="+mn-lt"/>
                <a:ea typeface="+mn-ea"/>
                <a:cs typeface="+mn-cs"/>
              </a:rPr>
              <a:t>Luke 24:34</a:t>
            </a:r>
            <a:r>
              <a:rPr lang="en-GB" sz="1200" b="0" i="0" kern="1200" dirty="0">
                <a:solidFill>
                  <a:schemeClr val="tx1"/>
                </a:solidFill>
                <a:effectLst/>
                <a:latin typeface="+mn-lt"/>
                <a:ea typeface="+mn-ea"/>
                <a:cs typeface="+mn-cs"/>
              </a:rPr>
              <a:t> – Disciples confirm that the Lord has risen and appeared to Simon.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Easter Story is a story and stories can be truth or fictitious… and in this term’s unit we are going to explore whether we think this story might be true. Christians believe the story to be true. If you think the story is true, you are not necessarily saying you are Christian. We are going to be using critical thinking skills to decide. We might decide in the end that we are not sure – and that’s ok. We don’t have to tell anyone what we think unless we really want to.</a:t>
            </a:r>
          </a:p>
          <a:p>
            <a:pPr lvl="1"/>
            <a:endParaRPr lang="en-GB" dirty="0"/>
          </a:p>
          <a:p>
            <a:r>
              <a:rPr lang="en-GB" dirty="0"/>
              <a:t>Ask pupils place themselves on a 1–5 scale for how likely/realistic they think resurrection is. They don’t need to share their thoughts, simply record them to see if their ideas change over the course of the unit of work on resurrection.</a:t>
            </a:r>
          </a:p>
        </p:txBody>
      </p:sp>
      <p:sp>
        <p:nvSpPr>
          <p:cNvPr id="4" name="Slide Number Placeholder 3"/>
          <p:cNvSpPr>
            <a:spLocks noGrp="1"/>
          </p:cNvSpPr>
          <p:nvPr>
            <p:ph type="sldNum" sz="quarter" idx="5"/>
          </p:nvPr>
        </p:nvSpPr>
        <p:spPr/>
        <p:txBody>
          <a:bodyPr/>
          <a:lstStyle/>
          <a:p>
            <a:fld id="{41139233-2DF7-4AC8-8E6D-F9DBC2F60FDE}" type="slidenum">
              <a:rPr lang="en-GB" smtClean="0"/>
              <a:t>2</a:t>
            </a:fld>
            <a:endParaRPr lang="en-GB"/>
          </a:p>
        </p:txBody>
      </p:sp>
    </p:spTree>
    <p:extLst>
      <p:ext uri="{BB962C8B-B14F-4D97-AF65-F5344CB8AC3E}">
        <p14:creationId xmlns:p14="http://schemas.microsoft.com/office/powerpoint/2010/main" val="1565663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Lesson 2: Being detectives and thinking critically</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John 20:15–21:14: Resurrection Appearances &amp; Miraculous Catch</a:t>
            </a:r>
          </a:p>
          <a:p>
            <a:r>
              <a:rPr lang="en-GB" sz="1200" b="1" i="0" kern="1200" dirty="0">
                <a:solidFill>
                  <a:schemeClr val="tx1"/>
                </a:solidFill>
                <a:effectLst/>
                <a:latin typeface="+mn-lt"/>
                <a:ea typeface="+mn-ea"/>
                <a:cs typeface="+mn-cs"/>
              </a:rPr>
              <a:t>John 20:15–18:</a:t>
            </a:r>
            <a:r>
              <a:rPr lang="en-GB" sz="1200" b="0" i="0" kern="1200" dirty="0">
                <a:solidFill>
                  <a:schemeClr val="tx1"/>
                </a:solidFill>
                <a:effectLst/>
                <a:latin typeface="+mn-lt"/>
                <a:ea typeface="+mn-ea"/>
                <a:cs typeface="+mn-cs"/>
              </a:rPr>
              <a:t> Jesus appears to Mary Magdalene at the tomb, initially mistaken for a gardener. He tells her not to cling to him because he has not yet ascended and tells her to inform the disciples that he is ascending to his Father.</a:t>
            </a:r>
          </a:p>
          <a:p>
            <a:r>
              <a:rPr lang="en-GB" sz="1200" b="1" i="0" kern="1200" dirty="0">
                <a:solidFill>
                  <a:schemeClr val="tx1"/>
                </a:solidFill>
                <a:effectLst/>
                <a:latin typeface="+mn-lt"/>
                <a:ea typeface="+mn-ea"/>
                <a:cs typeface="+mn-cs"/>
              </a:rPr>
              <a:t>John 20:19–23:</a:t>
            </a:r>
            <a:r>
              <a:rPr lang="en-GB" sz="1200" b="0" i="0" kern="1200" dirty="0">
                <a:solidFill>
                  <a:schemeClr val="tx1"/>
                </a:solidFill>
                <a:effectLst/>
                <a:latin typeface="+mn-lt"/>
                <a:ea typeface="+mn-ea"/>
                <a:cs typeface="+mn-cs"/>
              </a:rPr>
              <a:t> On the evening of the first day of the week, Jesus appears to the disciples, who are locked away in fear of Jewish leaders. He says, "Peace be with you," shows them his hands and side, and breathes the Holy Spirit on them.</a:t>
            </a:r>
          </a:p>
          <a:p>
            <a:r>
              <a:rPr lang="en-GB" sz="1200" b="1" i="0" kern="1200" dirty="0">
                <a:solidFill>
                  <a:schemeClr val="tx1"/>
                </a:solidFill>
                <a:effectLst/>
                <a:latin typeface="+mn-lt"/>
                <a:ea typeface="+mn-ea"/>
                <a:cs typeface="+mn-cs"/>
              </a:rPr>
              <a:t>John 20:24–29:</a:t>
            </a:r>
            <a:r>
              <a:rPr lang="en-GB" sz="1200" b="0" i="0" kern="1200" dirty="0">
                <a:solidFill>
                  <a:schemeClr val="tx1"/>
                </a:solidFill>
                <a:effectLst/>
                <a:latin typeface="+mn-lt"/>
                <a:ea typeface="+mn-ea"/>
                <a:cs typeface="+mn-cs"/>
              </a:rPr>
              <a:t> A week later, Jesus appears again to the disciples, specifically for Thomas (who was absent before), encouraging him to touch his wounds to believe.</a:t>
            </a:r>
          </a:p>
          <a:p>
            <a:r>
              <a:rPr lang="en-GB" sz="1200" b="1" i="0" kern="1200" dirty="0">
                <a:solidFill>
                  <a:schemeClr val="tx1"/>
                </a:solidFill>
                <a:effectLst/>
                <a:latin typeface="+mn-lt"/>
                <a:ea typeface="+mn-ea"/>
                <a:cs typeface="+mn-cs"/>
              </a:rPr>
              <a:t>John 21:1–14:</a:t>
            </a:r>
            <a:r>
              <a:rPr lang="en-GB" sz="1200" b="0" i="0" kern="1200" dirty="0">
                <a:solidFill>
                  <a:schemeClr val="tx1"/>
                </a:solidFill>
                <a:effectLst/>
                <a:latin typeface="+mn-lt"/>
                <a:ea typeface="+mn-ea"/>
                <a:cs typeface="+mn-cs"/>
              </a:rPr>
              <a:t> Jesus appears to disciples fishing at the Sea of Galilee. He directs them to throw their net on the right side, resulting in a massive catch. He then cooks breakfast for them on the shore.</a:t>
            </a:r>
          </a:p>
          <a:p>
            <a:endParaRPr lang="en-GB" dirty="0"/>
          </a:p>
        </p:txBody>
      </p:sp>
      <p:sp>
        <p:nvSpPr>
          <p:cNvPr id="4" name="Slide Number Placeholder 3"/>
          <p:cNvSpPr>
            <a:spLocks noGrp="1"/>
          </p:cNvSpPr>
          <p:nvPr>
            <p:ph type="sldNum" sz="quarter" idx="5"/>
          </p:nvPr>
        </p:nvSpPr>
        <p:spPr/>
        <p:txBody>
          <a:bodyPr/>
          <a:lstStyle/>
          <a:p>
            <a:fld id="{41139233-2DF7-4AC8-8E6D-F9DBC2F60FDE}" type="slidenum">
              <a:rPr lang="en-GB" smtClean="0"/>
              <a:t>3</a:t>
            </a:fld>
            <a:endParaRPr lang="en-GB"/>
          </a:p>
        </p:txBody>
      </p:sp>
    </p:spTree>
    <p:extLst>
      <p:ext uri="{BB962C8B-B14F-4D97-AF65-F5344CB8AC3E}">
        <p14:creationId xmlns:p14="http://schemas.microsoft.com/office/powerpoint/2010/main" val="228755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853DD-A4C0-40A0-863A-98A4C6CE0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0CC3E-E4AF-09DC-55F5-6B54FB674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D67E68-BCFD-DDBE-9B0C-735800457FD8}"/>
              </a:ext>
            </a:extLst>
          </p:cNvPr>
          <p:cNvSpPr>
            <a:spLocks noGrp="1"/>
          </p:cNvSpPr>
          <p:nvPr>
            <p:ph type="body" idx="1"/>
          </p:nvPr>
        </p:nvSpPr>
        <p:spPr/>
        <p:txBody>
          <a:bodyPr/>
          <a:lstStyle/>
          <a:p>
            <a:r>
              <a:rPr lang="en-GB" sz="1200" b="1" i="0" kern="1200" dirty="0">
                <a:solidFill>
                  <a:schemeClr val="tx1"/>
                </a:solidFill>
                <a:effectLst/>
                <a:latin typeface="+mn-lt"/>
                <a:ea typeface="+mn-ea"/>
                <a:cs typeface="+mn-cs"/>
              </a:rPr>
              <a:t>Lesson 2: Being detectives and thinking critically (continued)</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John 20:24–29:</a:t>
            </a:r>
            <a:r>
              <a:rPr lang="en-GB" sz="1200" b="0" i="0" kern="1200" dirty="0">
                <a:solidFill>
                  <a:schemeClr val="tx1"/>
                </a:solidFill>
                <a:effectLst/>
                <a:latin typeface="+mn-lt"/>
                <a:ea typeface="+mn-ea"/>
                <a:cs typeface="+mn-cs"/>
              </a:rPr>
              <a:t> A week later, Jesus appears again to the disciples, specifically for Thomas (who was absent before), encouraging him to touch his wounds to believe.</a:t>
            </a:r>
          </a:p>
          <a:p>
            <a:r>
              <a:rPr lang="en-GB" sz="1200" b="1" i="0" kern="1200" dirty="0">
                <a:solidFill>
                  <a:schemeClr val="tx1"/>
                </a:solidFill>
                <a:effectLst/>
                <a:latin typeface="+mn-lt"/>
                <a:ea typeface="+mn-ea"/>
                <a:cs typeface="+mn-cs"/>
              </a:rPr>
              <a:t>John 21:1–14:</a:t>
            </a:r>
            <a:r>
              <a:rPr lang="en-GB" sz="1200" b="0" i="0" kern="1200" dirty="0">
                <a:solidFill>
                  <a:schemeClr val="tx1"/>
                </a:solidFill>
                <a:effectLst/>
                <a:latin typeface="+mn-lt"/>
                <a:ea typeface="+mn-ea"/>
                <a:cs typeface="+mn-cs"/>
              </a:rPr>
              <a:t> Jesus appears to disciples fishing at the Sea of Galilee. He directs them to throw their net on the right side, resulting in a massive catch. He then cooks breakfast for them on the shore.</a:t>
            </a:r>
          </a:p>
          <a:p>
            <a:endParaRPr lang="en-GB" dirty="0"/>
          </a:p>
          <a:p>
            <a:r>
              <a:rPr lang="en-GB" dirty="0"/>
              <a:t>Ask the children to think about how they might feel if someone they knew had died and then suddenly appeared before them. Be ready for discussions about ghosts – move away from this and ask the children to imagine that they live in a time before social media, phones and ghosts were even a thing – how does this change how they might actually feel – scared, doubtful, worried, sad, happy – use this as an opportunity to explore difficult feelings and then talk about where we get help from when we go through tough stuff. </a:t>
            </a:r>
          </a:p>
          <a:p>
            <a:endParaRPr lang="en-GB" dirty="0"/>
          </a:p>
          <a:p>
            <a:r>
              <a:rPr lang="en-GB" dirty="0"/>
              <a:t>Where do Christians get help from when they go through tough stuff? Prayer, God and Jesus are likely responses.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pupils place themselves on a 1–5 scale for how likely/realistic they think resurrection is. They don’t need to share their thoughts, simply record them to see if their ideas change over the course of the unit of work on resurrection.</a:t>
            </a:r>
          </a:p>
          <a:p>
            <a:endParaRPr lang="en-GB" dirty="0"/>
          </a:p>
        </p:txBody>
      </p:sp>
      <p:sp>
        <p:nvSpPr>
          <p:cNvPr id="4" name="Slide Number Placeholder 3">
            <a:extLst>
              <a:ext uri="{FF2B5EF4-FFF2-40B4-BE49-F238E27FC236}">
                <a16:creationId xmlns:a16="http://schemas.microsoft.com/office/drawing/2014/main" id="{A4E76097-BF93-1D57-280A-F0001F7E54E0}"/>
              </a:ext>
            </a:extLst>
          </p:cNvPr>
          <p:cNvSpPr>
            <a:spLocks noGrp="1"/>
          </p:cNvSpPr>
          <p:nvPr>
            <p:ph type="sldNum" sz="quarter" idx="5"/>
          </p:nvPr>
        </p:nvSpPr>
        <p:spPr/>
        <p:txBody>
          <a:bodyPr/>
          <a:lstStyle/>
          <a:p>
            <a:fld id="{41139233-2DF7-4AC8-8E6D-F9DBC2F60FDE}" type="slidenum">
              <a:rPr lang="en-GB" smtClean="0"/>
              <a:t>4</a:t>
            </a:fld>
            <a:endParaRPr lang="en-GB"/>
          </a:p>
        </p:txBody>
      </p:sp>
    </p:spTree>
    <p:extLst>
      <p:ext uri="{BB962C8B-B14F-4D97-AF65-F5344CB8AC3E}">
        <p14:creationId xmlns:p14="http://schemas.microsoft.com/office/powerpoint/2010/main" val="3288910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CD00E-9A85-F0A9-3012-F09B63685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FC1FD-F367-B934-F19A-D5CC0C965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FBF4A1-4A3E-C4E2-8240-BFB131FAD45A}"/>
              </a:ext>
            </a:extLst>
          </p:cNvPr>
          <p:cNvSpPr>
            <a:spLocks noGrp="1"/>
          </p:cNvSpPr>
          <p:nvPr>
            <p:ph type="body" idx="1"/>
          </p:nvPr>
        </p:nvSpPr>
        <p:spPr/>
        <p:txBody>
          <a:bodyPr/>
          <a:lstStyle/>
          <a:p>
            <a:r>
              <a:rPr lang="en-GB" sz="1200" b="1" i="0" kern="1200" dirty="0">
                <a:solidFill>
                  <a:schemeClr val="tx1"/>
                </a:solidFill>
                <a:effectLst/>
                <a:latin typeface="+mn-lt"/>
                <a:ea typeface="+mn-ea"/>
                <a:cs typeface="+mn-cs"/>
              </a:rPr>
              <a:t>Lesson 3: Being detectives and thinking critically (continued)</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Luke 24:13–48: The Road to Emmaus &amp; Appearance in Jerusalem </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Luke 24:13–35:</a:t>
            </a:r>
            <a:r>
              <a:rPr lang="en-GB" sz="1200" b="0" i="0" kern="1200" dirty="0">
                <a:solidFill>
                  <a:schemeClr val="tx1"/>
                </a:solidFill>
                <a:effectLst/>
                <a:latin typeface="+mn-lt"/>
                <a:ea typeface="+mn-ea"/>
                <a:cs typeface="+mn-cs"/>
              </a:rPr>
              <a:t> Two disciples walk to Emmaus, discussing the recent crucifixion. Jesus joins them but is not recognized until he breaks bread with them in the evening. They immediately return to Jerusalem to tell the others.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Read the story of the Road to Emmaus to the children</a:t>
            </a:r>
          </a:p>
        </p:txBody>
      </p:sp>
      <p:sp>
        <p:nvSpPr>
          <p:cNvPr id="4" name="Slide Number Placeholder 3">
            <a:extLst>
              <a:ext uri="{FF2B5EF4-FFF2-40B4-BE49-F238E27FC236}">
                <a16:creationId xmlns:a16="http://schemas.microsoft.com/office/drawing/2014/main" id="{988FE07C-F6D9-60A1-D20D-78CC9CCC79B2}"/>
              </a:ext>
            </a:extLst>
          </p:cNvPr>
          <p:cNvSpPr>
            <a:spLocks noGrp="1"/>
          </p:cNvSpPr>
          <p:nvPr>
            <p:ph type="sldNum" sz="quarter" idx="5"/>
          </p:nvPr>
        </p:nvSpPr>
        <p:spPr/>
        <p:txBody>
          <a:bodyPr/>
          <a:lstStyle/>
          <a:p>
            <a:fld id="{41139233-2DF7-4AC8-8E6D-F9DBC2F60FDE}" type="slidenum">
              <a:rPr lang="en-GB" smtClean="0"/>
              <a:t>5</a:t>
            </a:fld>
            <a:endParaRPr lang="en-GB"/>
          </a:p>
        </p:txBody>
      </p:sp>
    </p:spTree>
    <p:extLst>
      <p:ext uri="{BB962C8B-B14F-4D97-AF65-F5344CB8AC3E}">
        <p14:creationId xmlns:p14="http://schemas.microsoft.com/office/powerpoint/2010/main" val="1074204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B1087-6384-65DC-8E37-F773A4F2A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3579A-39B5-6DC2-DEC9-1528BEACE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7A67D-B3FC-01C6-EC49-0017CC6DC4BD}"/>
              </a:ext>
            </a:extLst>
          </p:cNvPr>
          <p:cNvSpPr>
            <a:spLocks noGrp="1"/>
          </p:cNvSpPr>
          <p:nvPr>
            <p:ph type="body" idx="1"/>
          </p:nvPr>
        </p:nvSpPr>
        <p:spPr/>
        <p:txBody>
          <a:bodyPr/>
          <a:lstStyle/>
          <a:p>
            <a:r>
              <a:rPr lang="en-GB" sz="1200" b="1" i="0" kern="1200" dirty="0">
                <a:solidFill>
                  <a:schemeClr val="tx1"/>
                </a:solidFill>
                <a:effectLst/>
                <a:latin typeface="+mn-lt"/>
                <a:ea typeface="+mn-ea"/>
                <a:cs typeface="+mn-cs"/>
              </a:rPr>
              <a:t>Lesson 3: Being detectives and thinking critically (continued)</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Luke 24:13–48: The Road to Emmaus &amp; Appearance in Jerusalem </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Luke 24:36–43:</a:t>
            </a:r>
            <a:r>
              <a:rPr lang="en-GB" sz="1200" b="0" i="0" kern="1200" dirty="0">
                <a:solidFill>
                  <a:schemeClr val="tx1"/>
                </a:solidFill>
                <a:effectLst/>
                <a:latin typeface="+mn-lt"/>
                <a:ea typeface="+mn-ea"/>
                <a:cs typeface="+mn-cs"/>
              </a:rPr>
              <a:t> While the two recount their story, Jesus stands among the disciples, reassuring them he is not a ghost by showing his hands and feet, and eating broiled fish in their presence.</a:t>
            </a:r>
          </a:p>
          <a:p>
            <a:r>
              <a:rPr lang="en-GB" sz="1200" b="1" i="0" kern="1200" dirty="0">
                <a:solidFill>
                  <a:schemeClr val="tx1"/>
                </a:solidFill>
                <a:effectLst/>
                <a:latin typeface="+mn-lt"/>
                <a:ea typeface="+mn-ea"/>
                <a:cs typeface="+mn-cs"/>
              </a:rPr>
              <a:t>Luke 24:44–48:</a:t>
            </a:r>
            <a:r>
              <a:rPr lang="en-GB" sz="1200" b="0" i="0" kern="1200" dirty="0">
                <a:solidFill>
                  <a:schemeClr val="tx1"/>
                </a:solidFill>
                <a:effectLst/>
                <a:latin typeface="+mn-lt"/>
                <a:ea typeface="+mn-ea"/>
                <a:cs typeface="+mn-cs"/>
              </a:rPr>
              <a:t> Jesus explains how the Law of Moses, the Prophets, and the Psalms predicted his suffering and resurrection, declaring them witnesses to these events.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How might these eye-witness accounts add to their evidence about the truth of the resurrection?</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pupils place themselves on a 1–5 scale for how likely/realistic they think resurrection is. They don’t need to share their thoughts, simply record them to see if their ideas change over the course of the unit of work on resurrection.</a:t>
            </a:r>
          </a:p>
          <a:p>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E62AF75-E869-BBD0-2981-D299748BC169}"/>
              </a:ext>
            </a:extLst>
          </p:cNvPr>
          <p:cNvSpPr>
            <a:spLocks noGrp="1"/>
          </p:cNvSpPr>
          <p:nvPr>
            <p:ph type="sldNum" sz="quarter" idx="5"/>
          </p:nvPr>
        </p:nvSpPr>
        <p:spPr/>
        <p:txBody>
          <a:bodyPr/>
          <a:lstStyle/>
          <a:p>
            <a:fld id="{41139233-2DF7-4AC8-8E6D-F9DBC2F60FDE}" type="slidenum">
              <a:rPr lang="en-GB" smtClean="0"/>
              <a:t>6</a:t>
            </a:fld>
            <a:endParaRPr lang="en-GB"/>
          </a:p>
        </p:txBody>
      </p:sp>
    </p:spTree>
    <p:extLst>
      <p:ext uri="{BB962C8B-B14F-4D97-AF65-F5344CB8AC3E}">
        <p14:creationId xmlns:p14="http://schemas.microsoft.com/office/powerpoint/2010/main" val="449644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Lesson 4: Debate about the resurrection</a:t>
            </a:r>
          </a:p>
          <a:p>
            <a:endParaRPr lang="en-GB" b="1" dirty="0"/>
          </a:p>
          <a:p>
            <a:r>
              <a:rPr lang="en-GB" b="0" dirty="0"/>
              <a:t>Start with a silent debate. Show them the picture above and ask them to respond to the picture however they would like to, with an action, by writing a few words on a </a:t>
            </a:r>
            <a:r>
              <a:rPr lang="en-GB" b="0" dirty="0" err="1"/>
              <a:t>post-it</a:t>
            </a:r>
            <a:r>
              <a:rPr lang="en-GB" b="0" dirty="0"/>
              <a:t>, or a short mime.</a:t>
            </a:r>
          </a:p>
          <a:p>
            <a:endParaRPr lang="en-GB" b="0" dirty="0"/>
          </a:p>
          <a:p>
            <a:r>
              <a:rPr lang="en-GB" b="0" dirty="0"/>
              <a:t>Say that you are going to show them a few pictures to get them thinking – how do they respond to these pictures?</a:t>
            </a:r>
          </a:p>
          <a:p>
            <a:endParaRPr lang="en-GB" b="0" dirty="0"/>
          </a:p>
          <a:p>
            <a:endParaRPr lang="en-GB" b="0" dirty="0"/>
          </a:p>
        </p:txBody>
      </p:sp>
      <p:sp>
        <p:nvSpPr>
          <p:cNvPr id="4" name="Slide Number Placeholder 3"/>
          <p:cNvSpPr>
            <a:spLocks noGrp="1"/>
          </p:cNvSpPr>
          <p:nvPr>
            <p:ph type="sldNum" sz="quarter" idx="5"/>
          </p:nvPr>
        </p:nvSpPr>
        <p:spPr/>
        <p:txBody>
          <a:bodyPr/>
          <a:lstStyle/>
          <a:p>
            <a:fld id="{41139233-2DF7-4AC8-8E6D-F9DBC2F60FDE}" type="slidenum">
              <a:rPr lang="en-GB" smtClean="0"/>
              <a:t>7</a:t>
            </a:fld>
            <a:endParaRPr lang="en-GB"/>
          </a:p>
        </p:txBody>
      </p:sp>
    </p:spTree>
    <p:extLst>
      <p:ext uri="{BB962C8B-B14F-4D97-AF65-F5344CB8AC3E}">
        <p14:creationId xmlns:p14="http://schemas.microsoft.com/office/powerpoint/2010/main" val="3867597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F084E-DCF4-A02D-2D9E-5667030C5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C6685-7658-E626-E273-C8189A173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81D4E7-4557-39B4-D212-E151EA06B3BB}"/>
              </a:ext>
            </a:extLst>
          </p:cNvPr>
          <p:cNvSpPr>
            <a:spLocks noGrp="1"/>
          </p:cNvSpPr>
          <p:nvPr>
            <p:ph type="body" idx="1"/>
          </p:nvPr>
        </p:nvSpPr>
        <p:spPr/>
        <p:txBody>
          <a:bodyPr/>
          <a:lstStyle/>
          <a:p>
            <a:r>
              <a:rPr lang="en-GB" b="1" dirty="0"/>
              <a:t>Lesson 4: Debate about the resurrection</a:t>
            </a:r>
          </a:p>
          <a:p>
            <a:endParaRPr lang="en-GB" b="0" dirty="0"/>
          </a:p>
          <a:p>
            <a:r>
              <a:rPr lang="en-GB" b="0" dirty="0"/>
              <a:t>Picture No 2</a:t>
            </a:r>
          </a:p>
          <a:p>
            <a:endParaRPr lang="en-GB" b="0" dirty="0"/>
          </a:p>
        </p:txBody>
      </p:sp>
      <p:sp>
        <p:nvSpPr>
          <p:cNvPr id="4" name="Slide Number Placeholder 3">
            <a:extLst>
              <a:ext uri="{FF2B5EF4-FFF2-40B4-BE49-F238E27FC236}">
                <a16:creationId xmlns:a16="http://schemas.microsoft.com/office/drawing/2014/main" id="{68BBAF8E-4926-717D-A754-3A7079192955}"/>
              </a:ext>
            </a:extLst>
          </p:cNvPr>
          <p:cNvSpPr>
            <a:spLocks noGrp="1"/>
          </p:cNvSpPr>
          <p:nvPr>
            <p:ph type="sldNum" sz="quarter" idx="5"/>
          </p:nvPr>
        </p:nvSpPr>
        <p:spPr/>
        <p:txBody>
          <a:bodyPr/>
          <a:lstStyle/>
          <a:p>
            <a:fld id="{41139233-2DF7-4AC8-8E6D-F9DBC2F60FDE}" type="slidenum">
              <a:rPr lang="en-GB" smtClean="0"/>
              <a:t>8</a:t>
            </a:fld>
            <a:endParaRPr lang="en-GB"/>
          </a:p>
        </p:txBody>
      </p:sp>
    </p:spTree>
    <p:extLst>
      <p:ext uri="{BB962C8B-B14F-4D97-AF65-F5344CB8AC3E}">
        <p14:creationId xmlns:p14="http://schemas.microsoft.com/office/powerpoint/2010/main" val="852935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9BCC4-2584-77B0-882B-23B3BA8ED5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3B124-5980-4A61-EE56-A21255ADD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02351-7ED9-5CF8-3938-C91F9B8803AA}"/>
              </a:ext>
            </a:extLst>
          </p:cNvPr>
          <p:cNvSpPr>
            <a:spLocks noGrp="1"/>
          </p:cNvSpPr>
          <p:nvPr>
            <p:ph type="body" idx="1"/>
          </p:nvPr>
        </p:nvSpPr>
        <p:spPr/>
        <p:txBody>
          <a:bodyPr/>
          <a:lstStyle/>
          <a:p>
            <a:r>
              <a:rPr lang="en-GB" b="1" dirty="0"/>
              <a:t>Lesson 4: Debate about the resurrection</a:t>
            </a:r>
          </a:p>
          <a:p>
            <a:endParaRPr lang="en-GB" b="0" dirty="0"/>
          </a:p>
          <a:p>
            <a:r>
              <a:rPr lang="en-GB" b="0" dirty="0"/>
              <a:t>Picture No 3</a:t>
            </a:r>
          </a:p>
          <a:p>
            <a:endParaRPr lang="en-GB" b="0" dirty="0"/>
          </a:p>
        </p:txBody>
      </p:sp>
      <p:sp>
        <p:nvSpPr>
          <p:cNvPr id="4" name="Slide Number Placeholder 3">
            <a:extLst>
              <a:ext uri="{FF2B5EF4-FFF2-40B4-BE49-F238E27FC236}">
                <a16:creationId xmlns:a16="http://schemas.microsoft.com/office/drawing/2014/main" id="{0C69A8C5-6079-72B7-F55F-7A52651E52CA}"/>
              </a:ext>
            </a:extLst>
          </p:cNvPr>
          <p:cNvSpPr>
            <a:spLocks noGrp="1"/>
          </p:cNvSpPr>
          <p:nvPr>
            <p:ph type="sldNum" sz="quarter" idx="5"/>
          </p:nvPr>
        </p:nvSpPr>
        <p:spPr/>
        <p:txBody>
          <a:bodyPr/>
          <a:lstStyle/>
          <a:p>
            <a:fld id="{41139233-2DF7-4AC8-8E6D-F9DBC2F60FDE}" type="slidenum">
              <a:rPr lang="en-GB" smtClean="0"/>
              <a:t>9</a:t>
            </a:fld>
            <a:endParaRPr lang="en-GB"/>
          </a:p>
        </p:txBody>
      </p:sp>
    </p:spTree>
    <p:extLst>
      <p:ext uri="{BB962C8B-B14F-4D97-AF65-F5344CB8AC3E}">
        <p14:creationId xmlns:p14="http://schemas.microsoft.com/office/powerpoint/2010/main" val="2519829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5D615-7816-2B8A-F969-E84844A87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F98FA-651A-2CEF-B83F-DC011EFB1D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E1407-BC0F-4BB7-3C67-E26E406EDD92}"/>
              </a:ext>
            </a:extLst>
          </p:cNvPr>
          <p:cNvSpPr>
            <a:spLocks noGrp="1"/>
          </p:cNvSpPr>
          <p:nvPr>
            <p:ph type="body" idx="1"/>
          </p:nvPr>
        </p:nvSpPr>
        <p:spPr/>
        <p:txBody>
          <a:bodyPr/>
          <a:lstStyle/>
          <a:p>
            <a:r>
              <a:rPr lang="en-GB" b="1" dirty="0"/>
              <a:t>Lesson 4: Debate about the resurrection</a:t>
            </a:r>
          </a:p>
          <a:p>
            <a:endParaRPr lang="en-GB" b="0" dirty="0"/>
          </a:p>
          <a:p>
            <a:r>
              <a:rPr lang="en-GB" b="0" dirty="0"/>
              <a:t>Picture No 4</a:t>
            </a:r>
          </a:p>
          <a:p>
            <a:endParaRPr lang="en-GB" b="0" dirty="0"/>
          </a:p>
        </p:txBody>
      </p:sp>
      <p:sp>
        <p:nvSpPr>
          <p:cNvPr id="4" name="Slide Number Placeholder 3">
            <a:extLst>
              <a:ext uri="{FF2B5EF4-FFF2-40B4-BE49-F238E27FC236}">
                <a16:creationId xmlns:a16="http://schemas.microsoft.com/office/drawing/2014/main" id="{BCCB73EE-4147-B10B-9C0E-5520D20C7A76}"/>
              </a:ext>
            </a:extLst>
          </p:cNvPr>
          <p:cNvSpPr>
            <a:spLocks noGrp="1"/>
          </p:cNvSpPr>
          <p:nvPr>
            <p:ph type="sldNum" sz="quarter" idx="5"/>
          </p:nvPr>
        </p:nvSpPr>
        <p:spPr/>
        <p:txBody>
          <a:bodyPr/>
          <a:lstStyle/>
          <a:p>
            <a:fld id="{41139233-2DF7-4AC8-8E6D-F9DBC2F60FDE}" type="slidenum">
              <a:rPr lang="en-GB" smtClean="0"/>
              <a:t>10</a:t>
            </a:fld>
            <a:endParaRPr lang="en-GB"/>
          </a:p>
        </p:txBody>
      </p:sp>
    </p:spTree>
    <p:extLst>
      <p:ext uri="{BB962C8B-B14F-4D97-AF65-F5344CB8AC3E}">
        <p14:creationId xmlns:p14="http://schemas.microsoft.com/office/powerpoint/2010/main" val="1161011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575BC-8F4F-11F1-3866-4BC099A654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5754E-1849-8BFD-E42D-2D472D082B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F773C-4C9A-11A6-E5C5-D854C5550720}"/>
              </a:ext>
            </a:extLst>
          </p:cNvPr>
          <p:cNvSpPr>
            <a:spLocks noGrp="1"/>
          </p:cNvSpPr>
          <p:nvPr>
            <p:ph type="body" idx="1"/>
          </p:nvPr>
        </p:nvSpPr>
        <p:spPr/>
        <p:txBody>
          <a:bodyPr/>
          <a:lstStyle/>
          <a:p>
            <a:r>
              <a:rPr lang="en-GB" b="1" dirty="0"/>
              <a:t>Lesson 4: Debate about the resurrection</a:t>
            </a:r>
          </a:p>
          <a:p>
            <a:endParaRPr lang="en-GB" b="0" dirty="0"/>
          </a:p>
          <a:p>
            <a:r>
              <a:rPr lang="en-GB" b="0" dirty="0"/>
              <a:t>Picture No 5 </a:t>
            </a:r>
          </a:p>
          <a:p>
            <a:endParaRPr lang="en-GB" b="0" dirty="0"/>
          </a:p>
          <a:p>
            <a:r>
              <a:rPr lang="en-GB" b="0" dirty="0"/>
              <a:t>Has responding to these images changed your view of the Easter Story? If so, how? </a:t>
            </a:r>
          </a:p>
          <a:p>
            <a:endParaRPr lang="en-GB" b="0" dirty="0"/>
          </a:p>
          <a:p>
            <a:r>
              <a:rPr lang="en-GB" b="0" dirty="0"/>
              <a:t>If the story happened nearly 2000 years ago, why do we think there are still people creating artwork about it? </a:t>
            </a:r>
          </a:p>
          <a:p>
            <a:endParaRPr lang="en-GB" b="0" dirty="0"/>
          </a:p>
          <a:p>
            <a:r>
              <a:rPr lang="en-GB" b="0" dirty="0"/>
              <a:t>Christians believe that the story is true. How far is belief in the story important to Christians? Where would most Christians be on a scale of 1-5 do you think? Is that all Christians, many, most or some?</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pupils place themselves on a 1–5 scale for how likely/realistic they think resurrection is. They don’t need to share their thoughts, simply record them to see if their ideas change over the course of the unit of work on resurrection.</a:t>
            </a:r>
          </a:p>
          <a:p>
            <a:endParaRPr lang="en-GB" b="0" dirty="0"/>
          </a:p>
          <a:p>
            <a:endParaRPr lang="en-GB" b="0" dirty="0"/>
          </a:p>
        </p:txBody>
      </p:sp>
      <p:sp>
        <p:nvSpPr>
          <p:cNvPr id="4" name="Slide Number Placeholder 3">
            <a:extLst>
              <a:ext uri="{FF2B5EF4-FFF2-40B4-BE49-F238E27FC236}">
                <a16:creationId xmlns:a16="http://schemas.microsoft.com/office/drawing/2014/main" id="{3A0BE0E1-1AE2-9B23-EB7C-CE79C4C8B248}"/>
              </a:ext>
            </a:extLst>
          </p:cNvPr>
          <p:cNvSpPr>
            <a:spLocks noGrp="1"/>
          </p:cNvSpPr>
          <p:nvPr>
            <p:ph type="sldNum" sz="quarter" idx="5"/>
          </p:nvPr>
        </p:nvSpPr>
        <p:spPr/>
        <p:txBody>
          <a:bodyPr/>
          <a:lstStyle/>
          <a:p>
            <a:fld id="{41139233-2DF7-4AC8-8E6D-F9DBC2F60FDE}" type="slidenum">
              <a:rPr lang="en-GB" smtClean="0"/>
              <a:t>11</a:t>
            </a:fld>
            <a:endParaRPr lang="en-GB"/>
          </a:p>
        </p:txBody>
      </p:sp>
    </p:spTree>
    <p:extLst>
      <p:ext uri="{BB962C8B-B14F-4D97-AF65-F5344CB8AC3E}">
        <p14:creationId xmlns:p14="http://schemas.microsoft.com/office/powerpoint/2010/main" val="280081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08976-D125-2895-4099-F90A056B0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6CD74-8C4F-9C55-F9B8-AB18FDB82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43CDAD-CAF0-A8A2-6AA6-1F1820ECF3A5}"/>
              </a:ext>
            </a:extLst>
          </p:cNvPr>
          <p:cNvSpPr>
            <a:spLocks noGrp="1"/>
          </p:cNvSpPr>
          <p:nvPr>
            <p:ph type="body" idx="1"/>
          </p:nvPr>
        </p:nvSpPr>
        <p:spPr/>
        <p:txBody>
          <a:bodyPr/>
          <a:lstStyle/>
          <a:p>
            <a:r>
              <a:rPr lang="en-GB" b="1" dirty="0"/>
              <a:t>Lesson 5: Exploring Christian approaches to eternal life</a:t>
            </a:r>
          </a:p>
          <a:p>
            <a:endParaRPr lang="en-GB" b="0" dirty="0"/>
          </a:p>
          <a:p>
            <a:r>
              <a:rPr lang="en-GB" b="0" dirty="0"/>
              <a:t>Here is some artwork from around the world which expresses why the resurrection is important for Christians around the globe. </a:t>
            </a:r>
          </a:p>
          <a:p>
            <a:endParaRPr lang="en-GB" b="0" dirty="0"/>
          </a:p>
          <a:p>
            <a:r>
              <a:rPr lang="en-GB" b="0" dirty="0"/>
              <a:t>What questions do you have about what Christians believe about eternal life? </a:t>
            </a:r>
          </a:p>
          <a:p>
            <a:endParaRPr lang="en-GB" b="0" dirty="0"/>
          </a:p>
          <a:p>
            <a:r>
              <a:rPr lang="en-GB" dirty="0">
                <a:hlinkClick r:id="rId3"/>
              </a:rPr>
              <a:t>Christian belief in life after death - Life after death - CCEA - GCSE Religious Studies Revision - CCEA - BBC Bitesize</a:t>
            </a:r>
            <a:endParaRPr lang="en-GB" dirty="0"/>
          </a:p>
          <a:p>
            <a:endParaRPr lang="en-GB" dirty="0"/>
          </a:p>
          <a:p>
            <a:r>
              <a:rPr lang="en-GB" dirty="0">
                <a:hlinkClick r:id="rId4"/>
              </a:rPr>
              <a:t>KS2 Religious Studies: Easter - BBC Teach</a:t>
            </a:r>
            <a:r>
              <a:rPr lang="en-GB" dirty="0"/>
              <a:t> – this is a useful video to show how two Christian children celebrate Easter in the Liverpool and Jerusalem</a:t>
            </a:r>
          </a:p>
          <a:p>
            <a:endParaRPr lang="en-GB" b="0" dirty="0"/>
          </a:p>
          <a:p>
            <a:endParaRPr lang="en-GB" b="0" dirty="0"/>
          </a:p>
          <a:p>
            <a:endParaRPr lang="en-GB" b="0" dirty="0"/>
          </a:p>
        </p:txBody>
      </p:sp>
      <p:sp>
        <p:nvSpPr>
          <p:cNvPr id="4" name="Slide Number Placeholder 3">
            <a:extLst>
              <a:ext uri="{FF2B5EF4-FFF2-40B4-BE49-F238E27FC236}">
                <a16:creationId xmlns:a16="http://schemas.microsoft.com/office/drawing/2014/main" id="{3AB4C7DB-1D17-659A-F88A-55E209F0D4D9}"/>
              </a:ext>
            </a:extLst>
          </p:cNvPr>
          <p:cNvSpPr>
            <a:spLocks noGrp="1"/>
          </p:cNvSpPr>
          <p:nvPr>
            <p:ph type="sldNum" sz="quarter" idx="5"/>
          </p:nvPr>
        </p:nvSpPr>
        <p:spPr/>
        <p:txBody>
          <a:bodyPr/>
          <a:lstStyle/>
          <a:p>
            <a:fld id="{41139233-2DF7-4AC8-8E6D-F9DBC2F60FDE}" type="slidenum">
              <a:rPr lang="en-GB" smtClean="0"/>
              <a:t>12</a:t>
            </a:fld>
            <a:endParaRPr lang="en-GB"/>
          </a:p>
        </p:txBody>
      </p:sp>
    </p:spTree>
    <p:extLst>
      <p:ext uri="{BB962C8B-B14F-4D97-AF65-F5344CB8AC3E}">
        <p14:creationId xmlns:p14="http://schemas.microsoft.com/office/powerpoint/2010/main" val="3078083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CA93E-07F9-1D96-02D7-391B59296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38A1F-DEA0-EEB7-9D1A-FEE7DFEDB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A7564-E552-6354-1115-39F77710F13C}"/>
              </a:ext>
            </a:extLst>
          </p:cNvPr>
          <p:cNvSpPr>
            <a:spLocks noGrp="1"/>
          </p:cNvSpPr>
          <p:nvPr>
            <p:ph type="body" idx="1"/>
          </p:nvPr>
        </p:nvSpPr>
        <p:spPr/>
        <p:txBody>
          <a:bodyPr/>
          <a:lstStyle/>
          <a:p>
            <a:r>
              <a:rPr lang="en-GB" b="1" dirty="0"/>
              <a:t>Lesson 5: Exploring Christian approaches to eternal life</a:t>
            </a:r>
          </a:p>
          <a:p>
            <a:endParaRPr lang="en-GB" b="0" dirty="0"/>
          </a:p>
          <a:p>
            <a:r>
              <a:rPr lang="en-GB" b="0" dirty="0"/>
              <a:t>This is a child friendly video – but you may need to watch it a couple of times to understand it as it is quite complex…you may wish to link to Dr Strange and the multiverse (!) to support the children to understand the concept more easily – it is a very abstract concept so don’t worry too much if it is not understood by all. It is meant to provoke thinking and more questions rather than give answers!</a:t>
            </a:r>
          </a:p>
          <a:p>
            <a:endParaRPr lang="en-GB" b="0" dirty="0"/>
          </a:p>
          <a:p>
            <a:r>
              <a:rPr lang="en-GB" b="0" dirty="0"/>
              <a:t>How do Christians try to live their lives in order to get eternal life?</a:t>
            </a:r>
          </a:p>
          <a:p>
            <a:endParaRPr lang="en-GB" b="0" dirty="0"/>
          </a:p>
          <a:p>
            <a:endParaRPr lang="en-GB" b="0" dirty="0"/>
          </a:p>
        </p:txBody>
      </p:sp>
      <p:sp>
        <p:nvSpPr>
          <p:cNvPr id="4" name="Slide Number Placeholder 3">
            <a:extLst>
              <a:ext uri="{FF2B5EF4-FFF2-40B4-BE49-F238E27FC236}">
                <a16:creationId xmlns:a16="http://schemas.microsoft.com/office/drawing/2014/main" id="{EDB643E9-C13E-EEA1-6997-1B3DA1AFEF30}"/>
              </a:ext>
            </a:extLst>
          </p:cNvPr>
          <p:cNvSpPr>
            <a:spLocks noGrp="1"/>
          </p:cNvSpPr>
          <p:nvPr>
            <p:ph type="sldNum" sz="quarter" idx="5"/>
          </p:nvPr>
        </p:nvSpPr>
        <p:spPr/>
        <p:txBody>
          <a:bodyPr/>
          <a:lstStyle/>
          <a:p>
            <a:fld id="{41139233-2DF7-4AC8-8E6D-F9DBC2F60FDE}" type="slidenum">
              <a:rPr lang="en-GB" smtClean="0"/>
              <a:t>13</a:t>
            </a:fld>
            <a:endParaRPr lang="en-GB"/>
          </a:p>
        </p:txBody>
      </p:sp>
    </p:spTree>
    <p:extLst>
      <p:ext uri="{BB962C8B-B14F-4D97-AF65-F5344CB8AC3E}">
        <p14:creationId xmlns:p14="http://schemas.microsoft.com/office/powerpoint/2010/main" val="2330296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Lesson 6: Lived Faith – Holy Spirit and Courage</a:t>
            </a:r>
          </a:p>
          <a:p>
            <a:endParaRPr lang="en-GB" b="1" dirty="0"/>
          </a:p>
          <a:p>
            <a:r>
              <a:rPr lang="en-GB" b="0" dirty="0"/>
              <a:t>Look at this picture carefully – what can you see? Who do you think it is in the picture? What do you think it means? </a:t>
            </a:r>
          </a:p>
          <a:p>
            <a:r>
              <a:rPr lang="en-GB" b="0" dirty="0"/>
              <a:t>How might a Christian answer these questions? </a:t>
            </a:r>
          </a:p>
          <a:p>
            <a:endParaRPr lang="en-GB" b="0" dirty="0"/>
          </a:p>
          <a:p>
            <a:r>
              <a:rPr lang="en-GB" b="0" dirty="0"/>
              <a:t>Christians believe that Jesus died on the cross so that they can be saved – what do you think they need saving from?</a:t>
            </a:r>
          </a:p>
          <a:p>
            <a:endParaRPr lang="en-GB" b="1" dirty="0"/>
          </a:p>
          <a:p>
            <a:r>
              <a:rPr lang="en-GB" b="1" dirty="0"/>
              <a:t>Forgiveness – who needs it?</a:t>
            </a:r>
          </a:p>
          <a:p>
            <a:endParaRPr lang="en-GB" dirty="0"/>
          </a:p>
          <a:p>
            <a:r>
              <a:rPr lang="en-GB" dirty="0"/>
              <a:t>Sharon borrowed her friend Daisy’s new iPad for the afternoon, with permission of course, but her little brother, running round, trod on it. The iPad still works, but it has a big scratch on the front. ‘I’m really sorry, Daisy,’ says Sharon, ‘it was an accident. I half killed David. Please can you forgive me?’ Daisy looked at the long scratch on the iPad. It had been all shiny before. What should Daisy say next? </a:t>
            </a:r>
          </a:p>
          <a:p>
            <a:endParaRPr lang="en-GB" b="1" dirty="0"/>
          </a:p>
          <a:p>
            <a:r>
              <a:rPr lang="en-GB" b="1" dirty="0"/>
              <a:t>Is being saved the same as being forgiven?</a:t>
            </a:r>
          </a:p>
        </p:txBody>
      </p:sp>
      <p:sp>
        <p:nvSpPr>
          <p:cNvPr id="4" name="Slide Number Placeholder 3"/>
          <p:cNvSpPr>
            <a:spLocks noGrp="1"/>
          </p:cNvSpPr>
          <p:nvPr>
            <p:ph type="sldNum" sz="quarter" idx="5"/>
          </p:nvPr>
        </p:nvSpPr>
        <p:spPr/>
        <p:txBody>
          <a:bodyPr/>
          <a:lstStyle/>
          <a:p>
            <a:fld id="{41139233-2DF7-4AC8-8E6D-F9DBC2F60FDE}" type="slidenum">
              <a:rPr lang="en-GB" smtClean="0"/>
              <a:t>14</a:t>
            </a:fld>
            <a:endParaRPr lang="en-GB"/>
          </a:p>
        </p:txBody>
      </p:sp>
    </p:spTree>
    <p:extLst>
      <p:ext uri="{BB962C8B-B14F-4D97-AF65-F5344CB8AC3E}">
        <p14:creationId xmlns:p14="http://schemas.microsoft.com/office/powerpoint/2010/main" val="1815150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BBC05-C7E1-0932-1CAA-3429DA628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ACF56-08EC-F11A-1F6E-D18E03918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D7651-CD4C-712D-985C-C9C14902D4D4}"/>
              </a:ext>
            </a:extLst>
          </p:cNvPr>
          <p:cNvSpPr>
            <a:spLocks noGrp="1"/>
          </p:cNvSpPr>
          <p:nvPr>
            <p:ph type="body" idx="1"/>
          </p:nvPr>
        </p:nvSpPr>
        <p:spPr/>
        <p:txBody>
          <a:bodyPr/>
          <a:lstStyle/>
          <a:p>
            <a:r>
              <a:rPr lang="en-GB" b="1" dirty="0"/>
              <a:t>Lesson 6: Lived Faith – Holy Spirit and Courage</a:t>
            </a:r>
          </a:p>
          <a:p>
            <a:endParaRPr lang="en-GB" b="1" dirty="0"/>
          </a:p>
          <a:p>
            <a:r>
              <a:rPr lang="en-GB" b="0" dirty="0"/>
              <a:t>It can take courage to forgive a person who has hurt you. Christians believe that the get that courage from believing in Jesus and that they call on the Holy Spirit to help them. The Holy Spirit is often represented by a dove - why do you think that is? </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How might this image be important to a Christian?</a:t>
            </a:r>
            <a:endParaRPr lang="en-GB" b="1" dirty="0"/>
          </a:p>
          <a:p>
            <a:endParaRPr lang="en-GB" b="0" dirty="0"/>
          </a:p>
          <a:p>
            <a:r>
              <a:rPr lang="en-GB" b="0" dirty="0"/>
              <a:t>A dove often represents freedom and for Christians, the symbol of the cross represents the resurrection, freedom, being saved from sin and the promise of eternal life…</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So, h</a:t>
            </a:r>
            <a:r>
              <a:rPr lang="en-GB" dirty="0"/>
              <a:t>ow far is belief in the resurrection important to Christians today? I asked you at the beginning of this term to decide on a 1–5 scale for how likely/realistic you think resurrection is. How much on a scale of 1-5 do you think that the resurrection is important for Christians today? Would a Christian agree with </a:t>
            </a:r>
            <a:r>
              <a:rPr lang="en-GB"/>
              <a:t>your answer?</a:t>
            </a:r>
            <a:endParaRPr lang="en-GB" b="1" dirty="0"/>
          </a:p>
        </p:txBody>
      </p:sp>
      <p:sp>
        <p:nvSpPr>
          <p:cNvPr id="4" name="Slide Number Placeholder 3">
            <a:extLst>
              <a:ext uri="{FF2B5EF4-FFF2-40B4-BE49-F238E27FC236}">
                <a16:creationId xmlns:a16="http://schemas.microsoft.com/office/drawing/2014/main" id="{AC597C11-C42D-1BFB-71E3-4D66B9D4020A}"/>
              </a:ext>
            </a:extLst>
          </p:cNvPr>
          <p:cNvSpPr>
            <a:spLocks noGrp="1"/>
          </p:cNvSpPr>
          <p:nvPr>
            <p:ph type="sldNum" sz="quarter" idx="5"/>
          </p:nvPr>
        </p:nvSpPr>
        <p:spPr/>
        <p:txBody>
          <a:bodyPr/>
          <a:lstStyle/>
          <a:p>
            <a:fld id="{41139233-2DF7-4AC8-8E6D-F9DBC2F60FDE}" type="slidenum">
              <a:rPr lang="en-GB" smtClean="0"/>
              <a:t>15</a:t>
            </a:fld>
            <a:endParaRPr lang="en-GB"/>
          </a:p>
        </p:txBody>
      </p:sp>
    </p:spTree>
    <p:extLst>
      <p:ext uri="{BB962C8B-B14F-4D97-AF65-F5344CB8AC3E}">
        <p14:creationId xmlns:p14="http://schemas.microsoft.com/office/powerpoint/2010/main" val="39938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atttullos.com/the-first-words-of-the-resurrected-jesus/"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flickr.com/photos/artezoe/7044673219" TargetMode="External"/><Relationship Id="rId3" Type="http://schemas.openxmlformats.org/officeDocument/2006/relationships/image" Target="../media/image2.jpg"/><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liturgytools.net/2016/03/pictures-easter-sunday-year-a-b-c-resurrection-new-life.html" TargetMode="External"/><Relationship Id="rId5" Type="http://schemas.openxmlformats.org/officeDocument/2006/relationships/image" Target="../media/image3.jpg"/><Relationship Id="rId10" Type="http://schemas.openxmlformats.org/officeDocument/2006/relationships/hyperlink" Target="https://www.liturgytools.net/2016/03/pictures-2nd-sunday-easter-year-c-low-sunday-doubting-thomas-the-living-christ.html" TargetMode="External"/><Relationship Id="rId4" Type="http://schemas.openxmlformats.org/officeDocument/2006/relationships/hyperlink" Target="https://www.piqsels.com/sv/search?q=crucifixion&amp;page=3" TargetMode="External"/><Relationship Id="rId9"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nancysblog-seeker.blogspot.com/2019/07/mary-magdalene-thoughts-on-her-feast-day.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liturgytools.net/2016/04/pictures-3rd-sunday-easter-year-c-2nd-miraculous-catch-of-fish-resurrected-jesus.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kairos2.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liturgytools.net/2016/03/pictures-2nd-sunday-easter-year-c-low-sunday-doubting-thomas-the-living-christ.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uCOycIMyJZM?start=27&amp;feature=oembed" TargetMode="Externa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epitemnein-epitomic.blogspot.com/2012/04/when-acceptance-aids-forgivenes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F5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Y6 RE Unit: Christianity – Resurrection</a:t>
            </a:r>
          </a:p>
        </p:txBody>
      </p:sp>
      <p:pic>
        <p:nvPicPr>
          <p:cNvPr id="6" name="Picture 5">
            <a:extLst>
              <a:ext uri="{FF2B5EF4-FFF2-40B4-BE49-F238E27FC236}">
                <a16:creationId xmlns:a16="http://schemas.microsoft.com/office/drawing/2014/main" id="{9B0D6385-D919-C9C1-C046-0D7D42F2FC9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95285"/>
            <a:ext cx="9144000" cy="5204389"/>
          </a:xfrm>
          <a:prstGeom prst="rect">
            <a:avLst/>
          </a:prstGeom>
        </p:spPr>
      </p:pic>
      <p:sp>
        <p:nvSpPr>
          <p:cNvPr id="3" name="Subtitle 2"/>
          <p:cNvSpPr>
            <a:spLocks noGrp="1"/>
          </p:cNvSpPr>
          <p:nvPr>
            <p:ph type="subTitle" idx="1"/>
          </p:nvPr>
        </p:nvSpPr>
        <p:spPr>
          <a:xfrm>
            <a:off x="685800" y="5443365"/>
            <a:ext cx="8133805" cy="1354183"/>
          </a:xfrm>
        </p:spPr>
        <p:txBody>
          <a:bodyPr/>
          <a:lstStyle/>
          <a:p>
            <a:r>
              <a:rPr dirty="0"/>
              <a:t>Key Question: How far is belief in the resurrection important to Christians today?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F642F89-86F3-3B1B-516D-575D4157D2AA}"/>
              </a:ext>
            </a:extLst>
          </p:cNvPr>
          <p:cNvPicPr>
            <a:picLocks noChangeAspect="1"/>
          </p:cNvPicPr>
          <p:nvPr/>
        </p:nvPicPr>
        <p:blipFill>
          <a:blip r:embed="rId3">
            <a:extLst>
              <a:ext uri="{837473B0-CC2E-450A-ABE3-18F120FF3D39}">
                <a1611:picAttrSrcUrl xmlns:a1611="http://schemas.microsoft.com/office/drawing/2016/11/main" r:id="rId4"/>
              </a:ext>
            </a:extLst>
          </a:blip>
          <a:srcRect t="17079" r="-2" b="27327"/>
          <a:stretch>
            <a:fillRect/>
          </a:stretch>
        </p:blipFill>
        <p:spPr>
          <a:xfrm>
            <a:off x="3871539" y="3272588"/>
            <a:ext cx="4579036" cy="3585411"/>
          </a:xfrm>
          <a:prstGeom prst="rect">
            <a:avLst/>
          </a:prstGeom>
        </p:spPr>
      </p:pic>
      <p:pic>
        <p:nvPicPr>
          <p:cNvPr id="8" name="Picture 7">
            <a:extLst>
              <a:ext uri="{FF2B5EF4-FFF2-40B4-BE49-F238E27FC236}">
                <a16:creationId xmlns:a16="http://schemas.microsoft.com/office/drawing/2014/main" id="{6002C1F5-C389-198C-FFB7-ACF7DEEA0B26}"/>
              </a:ext>
            </a:extLst>
          </p:cNvPr>
          <p:cNvPicPr>
            <a:picLocks noChangeAspect="1"/>
          </p:cNvPicPr>
          <p:nvPr/>
        </p:nvPicPr>
        <p:blipFill>
          <a:blip r:embed="rId5">
            <a:extLst>
              <a:ext uri="{837473B0-CC2E-450A-ABE3-18F120FF3D39}">
                <a1611:picAttrSrcUrl xmlns:a1611="http://schemas.microsoft.com/office/drawing/2016/11/main" r:id="rId6"/>
              </a:ext>
            </a:extLst>
          </a:blip>
          <a:srcRect r="2" b="4876"/>
          <a:stretch>
            <a:fillRect/>
          </a:stretch>
        </p:blipFill>
        <p:spPr>
          <a:xfrm>
            <a:off x="20" y="9"/>
            <a:ext cx="5459914"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pic>
        <p:nvPicPr>
          <p:cNvPr id="14" name="Picture 13">
            <a:extLst>
              <a:ext uri="{FF2B5EF4-FFF2-40B4-BE49-F238E27FC236}">
                <a16:creationId xmlns:a16="http://schemas.microsoft.com/office/drawing/2014/main" id="{446BD06F-D306-140B-D8BF-2AFC87D4E7C0}"/>
              </a:ext>
            </a:extLst>
          </p:cNvPr>
          <p:cNvPicPr>
            <a:picLocks noChangeAspect="1"/>
          </p:cNvPicPr>
          <p:nvPr/>
        </p:nvPicPr>
        <p:blipFill>
          <a:blip r:embed="rId7">
            <a:extLst>
              <a:ext uri="{837473B0-CC2E-450A-ABE3-18F120FF3D39}">
                <a1611:picAttrSrcUrl xmlns:a1611="http://schemas.microsoft.com/office/drawing/2016/11/main" r:id="rId8"/>
              </a:ext>
            </a:extLst>
          </a:blip>
          <a:srcRect t="8427" r="5" b="10255"/>
          <a:stretch>
            <a:fillRect/>
          </a:stretch>
        </p:blipFill>
        <p:spPr>
          <a:xfrm>
            <a:off x="5593726" y="-22547"/>
            <a:ext cx="2856849" cy="3139531"/>
          </a:xfrm>
          <a:prstGeom prst="rect">
            <a:avLst/>
          </a:prstGeom>
        </p:spPr>
      </p:pic>
      <p:pic>
        <p:nvPicPr>
          <p:cNvPr id="11" name="Picture 10">
            <a:extLst>
              <a:ext uri="{FF2B5EF4-FFF2-40B4-BE49-F238E27FC236}">
                <a16:creationId xmlns:a16="http://schemas.microsoft.com/office/drawing/2014/main" id="{4361F016-BFAB-E5E7-F652-8399680A71D7}"/>
              </a:ext>
            </a:extLst>
          </p:cNvPr>
          <p:cNvPicPr>
            <a:picLocks noChangeAspect="1"/>
          </p:cNvPicPr>
          <p:nvPr/>
        </p:nvPicPr>
        <p:blipFill>
          <a:blip r:embed="rId9">
            <a:extLst>
              <a:ext uri="{837473B0-CC2E-450A-ABE3-18F120FF3D39}">
                <a1611:picAttrSrcUrl xmlns:a1611="http://schemas.microsoft.com/office/drawing/2016/11/main" r:id="rId10"/>
              </a:ext>
            </a:extLst>
          </a:blip>
          <a:srcRect r="-2" b="742"/>
          <a:stretch>
            <a:fillRect/>
          </a:stretch>
        </p:blipFill>
        <p:spPr>
          <a:xfrm>
            <a:off x="20" y="4065775"/>
            <a:ext cx="3750870" cy="2792224"/>
          </a:xfrm>
          <a:prstGeom prst="rect">
            <a:avLst/>
          </a:prstGeom>
        </p:spPr>
      </p:pic>
      <p:sp>
        <p:nvSpPr>
          <p:cNvPr id="40" name="Rectangle 39">
            <a:extLst>
              <a:ext uri="{FF2B5EF4-FFF2-40B4-BE49-F238E27FC236}">
                <a16:creationId xmlns:a16="http://schemas.microsoft.com/office/drawing/2014/main" id="{25414FA1-2D4C-41DB-83DE-4F3E38C10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67928" y="0"/>
            <a:ext cx="576072"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E5D2983-5C26-36C4-9DD0-088630F0B94B}"/>
              </a:ext>
            </a:extLst>
          </p:cNvPr>
          <p:cNvPicPr>
            <a:picLocks noChangeAspect="1"/>
          </p:cNvPicPr>
          <p:nvPr/>
        </p:nvPicPr>
        <p:blipFill>
          <a:blip r:embed="rId3">
            <a:extLst>
              <a:ext uri="{837473B0-CC2E-450A-ABE3-18F120FF3D39}">
                <a1611:picAttrSrcUrl xmlns:a1611="http://schemas.microsoft.com/office/drawing/2016/11/main" r:id="rId4"/>
              </a:ext>
            </a:extLst>
          </a:blip>
          <a:srcRect l="4087" r="1277" b="-2"/>
          <a:stretch>
            <a:fillRect/>
          </a:stretch>
        </p:blipFill>
        <p:spPr>
          <a:xfrm>
            <a:off x="342900" y="457200"/>
            <a:ext cx="8458200" cy="5943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5C4AC9-9939-8E08-175C-01E97A70AE8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0D1E116-F52B-63B9-F8F1-4B6063ED2B25}"/>
              </a:ext>
            </a:extLst>
          </p:cNvPr>
          <p:cNvPicPr>
            <a:picLocks noChangeAspect="1"/>
          </p:cNvPicPr>
          <p:nvPr/>
        </p:nvPicPr>
        <p:blipFill>
          <a:blip r:embed="rId3">
            <a:extLst>
              <a:ext uri="{837473B0-CC2E-450A-ABE3-18F120FF3D39}">
                <a1611:picAttrSrcUrl xmlns:a1611="http://schemas.microsoft.com/office/drawing/2016/11/main" r:id="rId4"/>
              </a:ext>
            </a:extLst>
          </a:blip>
          <a:srcRect l="11935" r="5883" b="1"/>
          <a:stretch>
            <a:fillRect/>
          </a:stretch>
        </p:blipFill>
        <p:spPr>
          <a:xfrm>
            <a:off x="342900" y="457200"/>
            <a:ext cx="8458200" cy="5943600"/>
          </a:xfrm>
          <a:prstGeom prst="rect">
            <a:avLst/>
          </a:prstGeom>
        </p:spPr>
      </p:pic>
    </p:spTree>
    <p:extLst>
      <p:ext uri="{BB962C8B-B14F-4D97-AF65-F5344CB8AC3E}">
        <p14:creationId xmlns:p14="http://schemas.microsoft.com/office/powerpoint/2010/main" val="55884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A21511-99A0-05C3-0534-C4F6516F5EA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77B054-98D3-FA3A-6A25-6F2EF324AC6B}"/>
              </a:ext>
            </a:extLst>
          </p:cNvPr>
          <p:cNvPicPr>
            <a:picLocks noChangeAspect="1"/>
          </p:cNvPicPr>
          <p:nvPr/>
        </p:nvPicPr>
        <p:blipFill>
          <a:blip r:embed="rId3">
            <a:extLst>
              <a:ext uri="{837473B0-CC2E-450A-ABE3-18F120FF3D39}">
                <a1611:picAttrSrcUrl xmlns:a1611="http://schemas.microsoft.com/office/drawing/2016/11/main" r:id="rId4"/>
              </a:ext>
            </a:extLst>
          </a:blip>
          <a:srcRect r="2" b="1377"/>
          <a:stretch>
            <a:fillRect/>
          </a:stretch>
        </p:blipFill>
        <p:spPr>
          <a:xfrm>
            <a:off x="342900" y="457200"/>
            <a:ext cx="8458200" cy="5943600"/>
          </a:xfrm>
          <a:prstGeom prst="rect">
            <a:avLst/>
          </a:prstGeom>
        </p:spPr>
      </p:pic>
    </p:spTree>
    <p:extLst>
      <p:ext uri="{BB962C8B-B14F-4D97-AF65-F5344CB8AC3E}">
        <p14:creationId xmlns:p14="http://schemas.microsoft.com/office/powerpoint/2010/main" val="300995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2E6F99-D48A-CB63-89C7-845DD3FA4600}"/>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3E50D8E-E2AC-CAB8-5BAE-71AB7AEF09F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9600" y="457200"/>
            <a:ext cx="7924800" cy="5943600"/>
          </a:xfrm>
          <a:prstGeom prst="rect">
            <a:avLst/>
          </a:prstGeom>
        </p:spPr>
      </p:pic>
    </p:spTree>
    <p:extLst>
      <p:ext uri="{BB962C8B-B14F-4D97-AF65-F5344CB8AC3E}">
        <p14:creationId xmlns:p14="http://schemas.microsoft.com/office/powerpoint/2010/main" val="1237371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The Resurrection, Painting by Roman ...">
            <a:extLst>
              <a:ext uri="{FF2B5EF4-FFF2-40B4-BE49-F238E27FC236}">
                <a16:creationId xmlns:a16="http://schemas.microsoft.com/office/drawing/2014/main" id="{175FEEA1-A013-B309-EA5B-02645A36CA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0406" y="324127"/>
            <a:ext cx="5499064" cy="63979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07904B-0F24-3DAD-20AE-8450593E582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esurrection of Jesus Christ ...">
            <a:extLst>
              <a:ext uri="{FF2B5EF4-FFF2-40B4-BE49-F238E27FC236}">
                <a16:creationId xmlns:a16="http://schemas.microsoft.com/office/drawing/2014/main" id="{177B959C-4E46-1456-BD90-5774EA27D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105" y="165012"/>
            <a:ext cx="4343786" cy="6527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45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FBD286-D4FE-6163-8C7D-B7C35358D4A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olorful Joyful Art of the Empty Tomb ...">
            <a:extLst>
              <a:ext uri="{FF2B5EF4-FFF2-40B4-BE49-F238E27FC236}">
                <a16:creationId xmlns:a16="http://schemas.microsoft.com/office/drawing/2014/main" id="{F970694E-638A-DCC5-6790-02AFD73F15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757" y="1093359"/>
            <a:ext cx="8340811" cy="4670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902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15561E-8B27-B335-88BC-F956F9675BF3}"/>
            </a:ext>
          </a:extLst>
        </p:cNvPr>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ectangle 103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4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e is Risen! - TheCatholicSpirit.com">
            <a:extLst>
              <a:ext uri="{FF2B5EF4-FFF2-40B4-BE49-F238E27FC236}">
                <a16:creationId xmlns:a16="http://schemas.microsoft.com/office/drawing/2014/main" id="{8D92F94C-FA1F-D2D6-2927-26B0481D1C1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79104" y="457200"/>
            <a:ext cx="5185791"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156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CECBF8-55B7-4680-CE5A-1C5ABD3F7EA1}"/>
            </a:ext>
          </a:extLst>
        </p:cNvPr>
        <p:cNvGrpSpPr/>
        <p:nvPr/>
      </p:nvGrpSpPr>
      <p:grpSpPr>
        <a:xfrm>
          <a:off x="0" y="0"/>
          <a:ext cx="0" cy="0"/>
          <a:chOff x="0" y="0"/>
          <a:chExt cx="0" cy="0"/>
        </a:xfrm>
      </p:grpSpPr>
      <p:sp>
        <p:nvSpPr>
          <p:cNvPr id="7175" name="Rectangle 7174">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79" name="Group 7178">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7180" name="Oval 7179">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Oval 7180">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2" name="Oval 7181">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Oval 7182">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84" name="Oval 7183">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5" name="Oval 7184">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87" name="Rectangle 7186">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9" name="Rectangle 7188">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91" name="Group 7190">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7192" name="Straight Connector 7191">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193" name="Straight Connector 7192">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194" name="Straight Connector 7193">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195" name="Straight Connector 7194">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7170" name="Picture 2" descr="Page 12 | Resurrection Jesus Stock Photos, Images and Backgrounds for Free  Download">
            <a:extLst>
              <a:ext uri="{FF2B5EF4-FFF2-40B4-BE49-F238E27FC236}">
                <a16:creationId xmlns:a16="http://schemas.microsoft.com/office/drawing/2014/main" id="{3C320E0B-E05F-9EDE-50E2-A7D16A5CA5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69" r="2" b="27303"/>
          <a:stretch>
            <a:fillRect/>
          </a:stretch>
        </p:blipFill>
        <p:spPr bwMode="auto">
          <a:xfrm>
            <a:off x="559642" y="491900"/>
            <a:ext cx="8041430" cy="5663518"/>
          </a:xfrm>
          <a:prstGeom prst="rect">
            <a:avLst/>
          </a:prstGeom>
          <a:noFill/>
          <a:extLst>
            <a:ext uri="{909E8E84-426E-40DD-AFC4-6F175D3DCCD1}">
              <a14:hiddenFill xmlns:a14="http://schemas.microsoft.com/office/drawing/2010/main">
                <a:solidFill>
                  <a:srgbClr val="FFFFFF"/>
                </a:solidFill>
              </a14:hiddenFill>
            </a:ext>
          </a:extLst>
        </p:spPr>
      </p:pic>
      <p:grpSp>
        <p:nvGrpSpPr>
          <p:cNvPr id="7197" name="Group 7196">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03532" y="680254"/>
            <a:ext cx="304800" cy="322326"/>
            <a:chOff x="215328" y="-46937"/>
            <a:chExt cx="304800" cy="2773841"/>
          </a:xfrm>
        </p:grpSpPr>
        <p:cxnSp>
          <p:nvCxnSpPr>
            <p:cNvPr id="7198" name="Straight Connector 7197">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99" name="Straight Connector 7198">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00" name="Straight Connector 7199">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01" name="Straight Connector 7200">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36464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530EEE-698B-40CA-9F57-834BDED70B5F}"/>
            </a:ext>
          </a:extLst>
        </p:cNvPr>
        <p:cNvGrpSpPr/>
        <p:nvPr/>
      </p:nvGrpSpPr>
      <p:grpSpPr>
        <a:xfrm>
          <a:off x="0" y="0"/>
          <a:ext cx="0" cy="0"/>
          <a:chOff x="0" y="0"/>
          <a:chExt cx="0" cy="0"/>
        </a:xfrm>
      </p:grpSpPr>
      <p:pic>
        <p:nvPicPr>
          <p:cNvPr id="10248" name="Picture 8" descr="African Christian art – Art &amp; Theology">
            <a:extLst>
              <a:ext uri="{FF2B5EF4-FFF2-40B4-BE49-F238E27FC236}">
                <a16:creationId xmlns:a16="http://schemas.microsoft.com/office/drawing/2014/main" id="{0C9B4A19-EAC6-0C25-D419-E617310E6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1" r="-2" b="5707"/>
          <a:stretch>
            <a:fillRect/>
          </a:stretch>
        </p:blipFill>
        <p:spPr bwMode="auto">
          <a:xfrm>
            <a:off x="3725946" y="3263116"/>
            <a:ext cx="5056103" cy="359488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Latin American art – Art &amp; Theology">
            <a:extLst>
              <a:ext uri="{FF2B5EF4-FFF2-40B4-BE49-F238E27FC236}">
                <a16:creationId xmlns:a16="http://schemas.microsoft.com/office/drawing/2014/main" id="{57E52A47-39DE-C030-E5BA-3F32836622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864" r="-2" b="1483"/>
          <a:stretch>
            <a:fillRect/>
          </a:stretch>
        </p:blipFill>
        <p:spPr bwMode="auto">
          <a:xfrm>
            <a:off x="953796" y="10"/>
            <a:ext cx="5070673" cy="3920034"/>
          </a:xfrm>
          <a:custGeom>
            <a:avLst/>
            <a:gdLst/>
            <a:ahLst/>
            <a:cxnLst/>
            <a:rect l="l" t="t" r="r" b="b"/>
            <a:pathLst>
              <a:path w="4113440" h="3920044">
                <a:moveTo>
                  <a:pt x="0" y="0"/>
                </a:moveTo>
                <a:lnTo>
                  <a:pt x="4113440" y="0"/>
                </a:lnTo>
                <a:lnTo>
                  <a:pt x="4113440" y="3103224"/>
                </a:lnTo>
                <a:lnTo>
                  <a:pt x="2157388" y="3103224"/>
                </a:lnTo>
                <a:lnTo>
                  <a:pt x="2157388" y="3920044"/>
                </a:lnTo>
                <a:lnTo>
                  <a:pt x="0" y="3920044"/>
                </a:lnTo>
                <a:close/>
              </a:path>
            </a:pathLst>
          </a:custGeom>
          <a:noFill/>
          <a:extLst>
            <a:ext uri="{909E8E84-426E-40DD-AFC4-6F175D3DCCD1}">
              <a14:hiddenFill xmlns:a14="http://schemas.microsoft.com/office/drawing/2010/main">
                <a:solidFill>
                  <a:srgbClr val="FFFFFF"/>
                </a:solidFill>
              </a14:hiddenFill>
            </a:ext>
          </a:extLst>
        </p:spPr>
      </p:pic>
      <p:pic>
        <p:nvPicPr>
          <p:cNvPr id="10246" name="Picture 6" descr="Easter Themed Art From Around the World ...">
            <a:extLst>
              <a:ext uri="{FF2B5EF4-FFF2-40B4-BE49-F238E27FC236}">
                <a16:creationId xmlns:a16="http://schemas.microsoft.com/office/drawing/2014/main" id="{6CC76124-219B-1802-F8ED-8F19BB6DCC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292" r="3" b="3"/>
          <a:stretch>
            <a:fillRect/>
          </a:stretch>
        </p:blipFill>
        <p:spPr bwMode="auto">
          <a:xfrm>
            <a:off x="6145119" y="643467"/>
            <a:ext cx="1884456" cy="2458784"/>
          </a:xfrm>
          <a:prstGeom prst="rect">
            <a:avLst/>
          </a:prstGeom>
          <a:noFill/>
          <a:extLst>
            <a:ext uri="{909E8E84-426E-40DD-AFC4-6F175D3DCCD1}">
              <a14:hiddenFill xmlns:a14="http://schemas.microsoft.com/office/drawing/2010/main">
                <a:solidFill>
                  <a:srgbClr val="FFFFFF"/>
                </a:solidFill>
              </a14:hiddenFill>
            </a:ext>
          </a:extLst>
        </p:spPr>
      </p:pic>
      <p:sp>
        <p:nvSpPr>
          <p:cNvPr id="10291" name="Rectangle 10290">
            <a:extLst>
              <a:ext uri="{FF2B5EF4-FFF2-40B4-BE49-F238E27FC236}">
                <a16:creationId xmlns:a16="http://schemas.microsoft.com/office/drawing/2014/main" id="{1B5D14DD-7136-40A9-87AD-4D2286C0B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0224" y="643466"/>
            <a:ext cx="993775" cy="245878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0" name="Rectangle 10289">
            <a:extLst>
              <a:ext uri="{FF2B5EF4-FFF2-40B4-BE49-F238E27FC236}">
                <a16:creationId xmlns:a16="http://schemas.microsoft.com/office/drawing/2014/main" id="{BA26CED2-CFE9-4F89-BF55-308765CBA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69977"/>
            <a:ext cx="833145" cy="2019928"/>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Indigenous artists ...">
            <a:extLst>
              <a:ext uri="{FF2B5EF4-FFF2-40B4-BE49-F238E27FC236}">
                <a16:creationId xmlns:a16="http://schemas.microsoft.com/office/drawing/2014/main" id="{1594A09C-225A-70BF-8689-4E8AE08CE3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979" r="23510" b="-3"/>
          <a:stretch>
            <a:fillRect/>
          </a:stretch>
        </p:blipFill>
        <p:spPr bwMode="auto">
          <a:xfrm>
            <a:off x="953796" y="4069977"/>
            <a:ext cx="2651499" cy="2019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36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393F72-3F1A-C551-0C80-485A165EF807}"/>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 Media 1" title="What is Eternal Life?">
            <a:hlinkClick r:id="" action="ppaction://media"/>
            <a:extLst>
              <a:ext uri="{FF2B5EF4-FFF2-40B4-BE49-F238E27FC236}">
                <a16:creationId xmlns:a16="http://schemas.microsoft.com/office/drawing/2014/main" id="{2AFC3123-735D-B78D-D8B6-EFAEB8EB6F3C}"/>
              </a:ext>
            </a:extLst>
          </p:cNvPr>
          <p:cNvPicPr>
            <a:picLocks noRot="1" noChangeAspect="1"/>
          </p:cNvPicPr>
          <p:nvPr>
            <a:videoFile r:link="rId1"/>
          </p:nvPr>
        </p:nvPicPr>
        <p:blipFill>
          <a:blip r:embed="rId4"/>
          <a:stretch>
            <a:fillRect/>
          </a:stretch>
        </p:blipFill>
        <p:spPr>
          <a:xfrm>
            <a:off x="342900" y="1039558"/>
            <a:ext cx="8458200" cy="4778883"/>
          </a:xfrm>
          <a:prstGeom prst="rect">
            <a:avLst/>
          </a:prstGeom>
        </p:spPr>
      </p:pic>
    </p:spTree>
    <p:extLst>
      <p:ext uri="{BB962C8B-B14F-4D97-AF65-F5344CB8AC3E}">
        <p14:creationId xmlns:p14="http://schemas.microsoft.com/office/powerpoint/2010/main" val="248075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67" name="Rectangle 14366">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4369" name="Freeform: Shape 14368">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59154" y="0"/>
            <a:ext cx="1897292"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371" name="Freeform: Shape 14370">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813163" y="0"/>
            <a:ext cx="1902325"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3" name="Picture 12">
            <a:extLst>
              <a:ext uri="{FF2B5EF4-FFF2-40B4-BE49-F238E27FC236}">
                <a16:creationId xmlns:a16="http://schemas.microsoft.com/office/drawing/2014/main" id="{9EC717C1-C11E-5A07-C3C5-3A759687F1A7}"/>
              </a:ext>
            </a:extLst>
          </p:cNvPr>
          <p:cNvPicPr>
            <a:picLocks noChangeAspect="1"/>
          </p:cNvPicPr>
          <p:nvPr/>
        </p:nvPicPr>
        <p:blipFill>
          <a:blip r:embed="rId3">
            <a:extLst>
              <a:ext uri="{837473B0-CC2E-450A-ABE3-18F120FF3D39}">
                <a1611:picAttrSrcUrl xmlns:a1611="http://schemas.microsoft.com/office/drawing/2016/11/main" r:id="rId4"/>
              </a:ext>
            </a:extLst>
          </a:blip>
          <a:srcRect l="8074" r="5136"/>
          <a:stretch>
            <a:fillRect/>
          </a:stretch>
        </p:blipFill>
        <p:spPr>
          <a:xfrm>
            <a:off x="1983582" y="10"/>
            <a:ext cx="7160418"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14373" name="Freeform: Shape 14372">
            <a:extLst>
              <a:ext uri="{FF2B5EF4-FFF2-40B4-BE49-F238E27FC236}">
                <a16:creationId xmlns:a16="http://schemas.microsoft.com/office/drawing/2014/main" id="{B1F9B6B4-B0C4-45C6-A086-901C960D0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983580" y="0"/>
            <a:ext cx="2067670" cy="6858000"/>
          </a:xfrm>
          <a:custGeom>
            <a:avLst/>
            <a:gdLst>
              <a:gd name="connsiteX0" fmla="*/ 1133870 w 2756893"/>
              <a:gd name="connsiteY0" fmla="*/ 0 h 6858000"/>
              <a:gd name="connsiteX1" fmla="*/ 898082 w 2756893"/>
              <a:gd name="connsiteY1" fmla="*/ 0 h 6858000"/>
              <a:gd name="connsiteX2" fmla="*/ 920668 w 2756893"/>
              <a:gd name="connsiteY2" fmla="*/ 14997 h 6858000"/>
              <a:gd name="connsiteX3" fmla="*/ 2554961 w 2756893"/>
              <a:gd name="connsiteY3" fmla="*/ 3621656 h 6858000"/>
              <a:gd name="connsiteX4" fmla="*/ 641513 w 2756893"/>
              <a:gd name="connsiteY4" fmla="*/ 6374814 h 6858000"/>
              <a:gd name="connsiteX5" fmla="*/ 114086 w 2756893"/>
              <a:gd name="connsiteY5" fmla="*/ 6780599 h 6858000"/>
              <a:gd name="connsiteX6" fmla="*/ 0 w 2756893"/>
              <a:gd name="connsiteY6" fmla="*/ 6858000 h 6858000"/>
              <a:gd name="connsiteX7" fmla="*/ 40637 w 2756893"/>
              <a:gd name="connsiteY7" fmla="*/ 6858000 h 6858000"/>
              <a:gd name="connsiteX8" fmla="*/ 254139 w 2756893"/>
              <a:gd name="connsiteY8" fmla="*/ 6858000 h 6858000"/>
              <a:gd name="connsiteX9" fmla="*/ 365895 w 2756893"/>
              <a:gd name="connsiteY9" fmla="*/ 6780599 h 6858000"/>
              <a:gd name="connsiteX10" fmla="*/ 882543 w 2756893"/>
              <a:gd name="connsiteY10" fmla="*/ 6374814 h 6858000"/>
              <a:gd name="connsiteX11" fmla="*/ 2756893 w 2756893"/>
              <a:gd name="connsiteY11" fmla="*/ 3621656 h 6858000"/>
              <a:gd name="connsiteX12" fmla="*/ 1155994 w 2756893"/>
              <a:gd name="connsiteY12"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6893" h="6858000">
                <a:moveTo>
                  <a:pt x="1133870" y="0"/>
                </a:moveTo>
                <a:lnTo>
                  <a:pt x="898082" y="0"/>
                </a:lnTo>
                <a:lnTo>
                  <a:pt x="920668" y="14997"/>
                </a:lnTo>
                <a:cubicBezTo>
                  <a:pt x="1969257" y="754641"/>
                  <a:pt x="2554961" y="2093192"/>
                  <a:pt x="2554961" y="3621656"/>
                </a:cubicBezTo>
                <a:cubicBezTo>
                  <a:pt x="2554961" y="4969131"/>
                  <a:pt x="1606863" y="5602839"/>
                  <a:pt x="641513" y="6374814"/>
                </a:cubicBezTo>
                <a:cubicBezTo>
                  <a:pt x="465717" y="6515397"/>
                  <a:pt x="291531" y="6653108"/>
                  <a:pt x="114086" y="6780599"/>
                </a:cubicBezTo>
                <a:lnTo>
                  <a:pt x="0" y="6858000"/>
                </a:lnTo>
                <a:lnTo>
                  <a:pt x="40637" y="6858000"/>
                </a:lnTo>
                <a:lnTo>
                  <a:pt x="254139" y="6858000"/>
                </a:lnTo>
                <a:lnTo>
                  <a:pt x="365895" y="6780599"/>
                </a:lnTo>
                <a:cubicBezTo>
                  <a:pt x="539713" y="6653108"/>
                  <a:pt x="710340" y="6515397"/>
                  <a:pt x="882543" y="6374814"/>
                </a:cubicBezTo>
                <a:cubicBezTo>
                  <a:pt x="1828168" y="5602839"/>
                  <a:pt x="2756893" y="4969131"/>
                  <a:pt x="2756893" y="3621656"/>
                </a:cubicBezTo>
                <a:cubicBezTo>
                  <a:pt x="2756893" y="2093192"/>
                  <a:pt x="2183157" y="754641"/>
                  <a:pt x="115599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9EFC8C-B9C6-B128-9FF1-881740F5A10C}"/>
            </a:ext>
          </a:extLst>
        </p:cNvPr>
        <p:cNvGrpSpPr/>
        <p:nvPr/>
      </p:nvGrpSpPr>
      <p:grpSpPr>
        <a:xfrm>
          <a:off x="0" y="0"/>
          <a:ext cx="0" cy="0"/>
          <a:chOff x="0" y="0"/>
          <a:chExt cx="0" cy="0"/>
        </a:xfrm>
      </p:grpSpPr>
      <p:sp>
        <p:nvSpPr>
          <p:cNvPr id="16391" name="Rectangle 1639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386" name="Picture 2" descr="Cross Dove Images – Browse 42,566 Stock Photos, Vectors, and Video | Adobe  Stock">
            <a:extLst>
              <a:ext uri="{FF2B5EF4-FFF2-40B4-BE49-F238E27FC236}">
                <a16:creationId xmlns:a16="http://schemas.microsoft.com/office/drawing/2014/main" id="{5CB029BA-7EEA-8644-9A30-81CAC8A7BA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5319" b="-1"/>
          <a:stretch>
            <a:fillRect/>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4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303</TotalTime>
  <Words>1858</Words>
  <Application>Microsoft Office PowerPoint</Application>
  <PresentationFormat>On-screen Show (4:3)</PresentationFormat>
  <Paragraphs>132</Paragraphs>
  <Slides>15</Slides>
  <Notes>14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Meiryo</vt:lpstr>
      <vt:lpstr>Aptos</vt:lpstr>
      <vt:lpstr>Arial</vt:lpstr>
      <vt:lpstr>Calibri</vt:lpstr>
      <vt:lpstr>Office Theme</vt:lpstr>
      <vt:lpstr>Y6 RE Unit: Christianity – Resurrection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RE Unit: Christianity – Resurrection (6 Lessons)</dc:title>
  <dc:subject>Planned for Year 6 (age ~10–11) in England – UDL approach</dc:subject>
  <dc:creator>M365 Copilot for Katie Dickens</dc:creator>
  <cp:keywords/>
  <dc:description>generated using python-pptx</dc:description>
  <cp:lastModifiedBy>Penny Bingham</cp:lastModifiedBy>
  <cp:revision>3</cp:revision>
  <dcterms:created xsi:type="dcterms:W3CDTF">2013-01-27T09:14:16Z</dcterms:created>
  <dcterms:modified xsi:type="dcterms:W3CDTF">2026-03-24T15:39:20Z</dcterms:modified>
  <cp:category/>
</cp:coreProperties>
</file>